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9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AB9CB8FE-2E4A-4BFA-995D-3DE840EBD78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DB0BFC-BDC1-4B8F-A20D-7BB21B7F30F3}"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AB9CB8FE-2E4A-4BFA-995D-3DE840EBD78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DB0BFC-BDC1-4B8F-A20D-7BB21B7F30F3}"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AB9CB8FE-2E4A-4BFA-995D-3DE840EBD78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DB0BFC-BDC1-4B8F-A20D-7BB21B7F30F3}"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AB9CB8FE-2E4A-4BFA-995D-3DE840EBD78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DB0BFC-BDC1-4B8F-A20D-7BB21B7F30F3}"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AB9CB8FE-2E4A-4BFA-995D-3DE840EBD78B}"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DB0BFC-BDC1-4B8F-A20D-7BB21B7F30F3}"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AB9CB8FE-2E4A-4BFA-995D-3DE840EBD78B}"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DB0BFC-BDC1-4B8F-A20D-7BB21B7F30F3}"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9CB8FE-2E4A-4BFA-995D-3DE840EBD78B}"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DB0BFC-BDC1-4B8F-A20D-7BB21B7F30F3}"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AB9CB8FE-2E4A-4BFA-995D-3DE840EBD78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DB0BFC-BDC1-4B8F-A20D-7BB21B7F30F3}"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AB9CB8FE-2E4A-4BFA-995D-3DE840EBD78B}"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DB0BFC-BDC1-4B8F-A20D-7BB21B7F30F3}"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AB9CB8FE-2E4A-4BFA-995D-3DE840EBD78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DB0BFC-BDC1-4B8F-A20D-7BB21B7F30F3}"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AB9CB8FE-2E4A-4BFA-995D-3DE840EBD78B}"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DB0BFC-BDC1-4B8F-A20D-7BB21B7F30F3}"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9CB8FE-2E4A-4BFA-995D-3DE840EBD78B}"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DB0BFC-BDC1-4B8F-A20D-7BB21B7F30F3}"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latin typeface="Arial Black" panose="020B0A04020102020204" pitchFamily="34" charset="0"/>
              </a:rPr>
              <a:t>Enzymes Part-1</a:t>
            </a:r>
            <a:endParaRPr lang="en-US" b="1" dirty="0">
              <a:latin typeface="Arial Black" panose="020B0A04020102020204" pitchFamily="34" charset="0"/>
            </a:endParaRPr>
          </a:p>
        </p:txBody>
      </p:sp>
      <p:sp>
        <p:nvSpPr>
          <p:cNvPr id="3" name="Subtitle 2"/>
          <p:cNvSpPr>
            <a:spLocks noGrp="1"/>
          </p:cNvSpPr>
          <p:nvPr>
            <p:ph type="subTitle" idx="1"/>
          </p:nvPr>
        </p:nvSpPr>
        <p:spPr/>
        <p:txBody>
          <a:bodyPr/>
          <a:lstStyle/>
          <a:p>
            <a:r>
              <a:rPr lang="en-US" dirty="0"/>
              <a:t>Sem-II (H),</a:t>
            </a:r>
            <a:r>
              <a:rPr lang="en-US" dirty="0" err="1"/>
              <a:t>Microbio</a:t>
            </a:r>
            <a:r>
              <a:rPr lang="en-US" dirty="0"/>
              <a:t>, CBCS System, WBSU</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of Enzymes</a:t>
            </a:r>
            <a:endParaRPr lang="en-US" dirty="0"/>
          </a:p>
        </p:txBody>
      </p:sp>
      <p:sp>
        <p:nvSpPr>
          <p:cNvPr id="3" name="Content Placeholder 2"/>
          <p:cNvSpPr>
            <a:spLocks noGrp="1"/>
          </p:cNvSpPr>
          <p:nvPr>
            <p:ph idx="1"/>
          </p:nvPr>
        </p:nvSpPr>
        <p:spPr/>
        <p:txBody>
          <a:bodyPr/>
          <a:lstStyle/>
          <a:p>
            <a:r>
              <a:rPr lang="en-US" dirty="0"/>
              <a:t>Enzymes are proteins that increase the rate of reaction by lowering the energy of activation </a:t>
            </a:r>
            <a:endParaRPr lang="en-US" dirty="0"/>
          </a:p>
          <a:p>
            <a:r>
              <a:rPr lang="en-US" dirty="0"/>
              <a:t>• They catalyze nearly all the chemical reactions taking place in the cells of the body. </a:t>
            </a:r>
            <a:endParaRPr lang="en-US" dirty="0"/>
          </a:p>
          <a:p>
            <a:r>
              <a:rPr lang="en-US" dirty="0"/>
              <a:t>• Not altered or consumed during reaction. </a:t>
            </a:r>
            <a:endParaRPr lang="en-US" dirty="0"/>
          </a:p>
          <a:p>
            <a:r>
              <a:rPr lang="en-US" dirty="0"/>
              <a:t>• Reusable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enzyme without its non protein moiety is termed as apoenzyme and it is inactive. </a:t>
            </a:r>
            <a:endParaRPr lang="en-US" dirty="0"/>
          </a:p>
          <a:p>
            <a:r>
              <a:rPr lang="en-US" dirty="0"/>
              <a:t>• Holoenzyme is an active enzyme with its non protein component.</a:t>
            </a:r>
            <a:endParaRPr lang="en-US" dirty="0"/>
          </a:p>
          <a:p>
            <a:endParaRPr lang="en-US" dirty="0"/>
          </a:p>
        </p:txBody>
      </p:sp>
      <p:sp>
        <p:nvSpPr>
          <p:cNvPr id="4" name="Title 1"/>
          <p:cNvSpPr>
            <a:spLocks noGrp="1"/>
          </p:cNvSpPr>
          <p:nvPr>
            <p:ph type="title"/>
          </p:nvPr>
        </p:nvSpPr>
        <p:spPr>
          <a:xfrm>
            <a:off x="838200" y="365125"/>
            <a:ext cx="10515600" cy="1325563"/>
          </a:xfrm>
        </p:spPr>
        <p:txBody>
          <a:bodyPr/>
          <a:lstStyle/>
          <a:p>
            <a:r>
              <a:rPr lang="en-US" dirty="0"/>
              <a:t>Apoenzyme &amp; Holoenzyme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775" y="562708"/>
            <a:ext cx="11043139" cy="5866227"/>
          </a:xfrm>
        </p:spPr>
        <p:txBody>
          <a:bodyPr>
            <a:normAutofit/>
          </a:bodyPr>
          <a:lstStyle/>
          <a:p>
            <a:r>
              <a:rPr lang="en-US" dirty="0"/>
              <a:t>Enzymes (from the Greek </a:t>
            </a:r>
            <a:r>
              <a:rPr lang="en-US" dirty="0" err="1"/>
              <a:t>enzymos</a:t>
            </a:r>
            <a:r>
              <a:rPr lang="en-US" dirty="0"/>
              <a:t>, “leavened”) are the chemical catalysts of biological systems. Enzymes have extraordinary catalytic power, often far greater than that of synthetic or inorganic catalysts. </a:t>
            </a:r>
            <a:endParaRPr lang="en-US" dirty="0"/>
          </a:p>
          <a:p>
            <a:r>
              <a:rPr lang="en-US" dirty="0"/>
              <a:t>They have a high degree of specificity for their substrates and they accelerate chemical reactions tremendously. </a:t>
            </a:r>
            <a:endParaRPr lang="en-US" dirty="0"/>
          </a:p>
          <a:p>
            <a:r>
              <a:rPr lang="en-US" dirty="0"/>
              <a:t>They function in aqueous solutions under very mild conditions of temperature and pH, unlike many catalysts used in organic chemistry. </a:t>
            </a:r>
            <a:endParaRPr lang="en-US" dirty="0"/>
          </a:p>
          <a:p>
            <a:r>
              <a:rPr lang="en-US" dirty="0"/>
              <a:t>Enzymes are central to every biochemical process. They catalyze the hundreds of stepwise reactions of metabolism, conserve and transform chemical energy, and make biological macromolecules from simple precursors. In many diseases, the activity of one or more enzymes is abnormal. Many drugs act via binding to enzymes.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1"/>
          <a:stretch>
            <a:fillRect/>
          </a:stretch>
        </p:blipFill>
        <p:spPr>
          <a:xfrm>
            <a:off x="1147689" y="1172418"/>
            <a:ext cx="9346809" cy="451316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9192065" cy="788425"/>
          </a:xfrm>
        </p:spPr>
        <p:txBody>
          <a:bodyPr/>
          <a:lstStyle/>
          <a:p>
            <a:r>
              <a:rPr lang="en-US" dirty="0"/>
              <a:t>Classification of Enzymes</a:t>
            </a:r>
            <a:endParaRPr lang="en-US" dirty="0"/>
          </a:p>
        </p:txBody>
      </p:sp>
      <p:sp>
        <p:nvSpPr>
          <p:cNvPr id="3" name="Content Placeholder 2"/>
          <p:cNvSpPr>
            <a:spLocks noGrp="1"/>
          </p:cNvSpPr>
          <p:nvPr>
            <p:ph idx="1"/>
          </p:nvPr>
        </p:nvSpPr>
        <p:spPr>
          <a:xfrm>
            <a:off x="838200" y="1153552"/>
            <a:ext cx="10515600" cy="5023412"/>
          </a:xfrm>
        </p:spPr>
        <p:txBody>
          <a:bodyPr/>
          <a:lstStyle/>
          <a:p>
            <a:r>
              <a:rPr lang="en-US" dirty="0"/>
              <a:t>Enzymes can be classified using a numbering system defined by the Enzyme Commission. </a:t>
            </a:r>
            <a:endParaRPr lang="en-US" dirty="0"/>
          </a:p>
          <a:p>
            <a:r>
              <a:rPr lang="en-US" dirty="0"/>
              <a:t>This system consists of a four digit number which classifies based on the type of reaction the enzyme catalyzes.</a:t>
            </a:r>
            <a:endParaRPr lang="en-US" dirty="0"/>
          </a:p>
          <a:p>
            <a:r>
              <a:rPr lang="en-US" dirty="0"/>
              <a:t>EC 1. Oxidoreductases– Transfer electrons (Redox reactions) </a:t>
            </a:r>
            <a:endParaRPr lang="en-US" dirty="0"/>
          </a:p>
          <a:p>
            <a:r>
              <a:rPr lang="en-US" dirty="0"/>
              <a:t> EC 2. Transferases– Transfer functional groups between molecules </a:t>
            </a:r>
            <a:endParaRPr lang="en-US" dirty="0"/>
          </a:p>
          <a:p>
            <a:r>
              <a:rPr lang="en-US" dirty="0"/>
              <a:t> EC3.Hydrolases– BreakbondsbyaddingH2O </a:t>
            </a:r>
            <a:endParaRPr lang="en-US" dirty="0"/>
          </a:p>
          <a:p>
            <a:r>
              <a:rPr lang="en-US" dirty="0"/>
              <a:t> EC 4. Lyases– Elimination reactions to form double bonds </a:t>
            </a:r>
            <a:endParaRPr lang="en-US" dirty="0"/>
          </a:p>
          <a:p>
            <a:r>
              <a:rPr lang="en-US" dirty="0"/>
              <a:t> EC5.Isomerases– Intramolecular rearrangements </a:t>
            </a:r>
            <a:endParaRPr lang="en-US" dirty="0"/>
          </a:p>
          <a:p>
            <a:r>
              <a:rPr lang="en-US" dirty="0"/>
              <a:t> EC6.Ligases– Join molecules with new bonds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tretch>
            <a:fillRect/>
          </a:stretch>
        </p:blipFill>
        <p:spPr>
          <a:xfrm>
            <a:off x="1275359" y="604912"/>
            <a:ext cx="9641282" cy="516213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44062"/>
            <a:ext cx="10515600" cy="5332901"/>
          </a:xfrm>
        </p:spPr>
        <p:txBody>
          <a:bodyPr/>
          <a:lstStyle/>
          <a:p>
            <a:r>
              <a:rPr lang="en-US" dirty="0"/>
              <a:t>Cofactor:–A cofactor is a non-protein chemical compound that is bound (either tightly or loosely) to an enzyme and is required for catalysis.–Types of Cofactors: </a:t>
            </a:r>
            <a:endParaRPr lang="en-US" dirty="0"/>
          </a:p>
          <a:p>
            <a:pPr marL="0" indent="0">
              <a:buNone/>
            </a:pPr>
            <a:r>
              <a:rPr lang="en-US" dirty="0"/>
              <a:t>• Coenzymes: The non-protein component, loosely bound to apoenzyme by non-covalent bond. • Examples : vitamins or compound derived from vitamins. </a:t>
            </a:r>
            <a:endParaRPr lang="en-US" dirty="0"/>
          </a:p>
          <a:p>
            <a:pPr marL="0" indent="0">
              <a:buNone/>
            </a:pPr>
            <a:r>
              <a:rPr lang="en-US" dirty="0"/>
              <a:t>• Prosthetic group: The non-protein component, tightly bound to the apoenzyme by covalent bonds is called a Prosthetic group.</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78302"/>
            <a:ext cx="10515600" cy="5698661"/>
          </a:xfrm>
        </p:spPr>
        <p:txBody>
          <a:bodyPr/>
          <a:lstStyle/>
          <a:p>
            <a:r>
              <a:rPr lang="en-US" dirty="0"/>
              <a:t>Coenzymes usually act as transient carriers of specific functional groups (Table 6-2). Most are derived from vitamins, which are organic nutrients that are required in small amounts in the diet. Some enzymes require both a coenzyme and one or more metal ions for activity. </a:t>
            </a:r>
            <a:endParaRPr lang="en-US" dirty="0"/>
          </a:p>
          <a:p>
            <a:r>
              <a:rPr lang="en-US" dirty="0"/>
              <a:t>A coenzyme or metal ion that is very tightly or even covalently bound to an enzyme protein is called a prosthetic group. A complete, catalytically active enzyme together with its bound coenzyme and/or metal ion is called a holoenzyme. The protein part of such an enzyme is called the apoenzyme or apoprotein. Many enzymes are modified by phosphorylation or other processes. Modifications often are used to regulate enzyme activity.</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484127" y="773724"/>
            <a:ext cx="11223745" cy="5275384"/>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315912"/>
          </a:xfrm>
        </p:spPr>
        <p:txBody>
          <a:bodyPr>
            <a:normAutofit fontScale="90000"/>
          </a:bodyPr>
          <a:lstStyle/>
          <a:p>
            <a:r>
              <a:rPr lang="en-US" dirty="0"/>
              <a:t>SUBSTRATE SPECIFICITY</a:t>
            </a:r>
            <a:endParaRPr lang="en-US" dirty="0"/>
          </a:p>
        </p:txBody>
      </p:sp>
      <p:sp>
        <p:nvSpPr>
          <p:cNvPr id="3" name="Content Placeholder 2"/>
          <p:cNvSpPr>
            <a:spLocks noGrp="1"/>
          </p:cNvSpPr>
          <p:nvPr>
            <p:ph idx="1"/>
          </p:nvPr>
        </p:nvSpPr>
        <p:spPr>
          <a:xfrm>
            <a:off x="211015" y="801858"/>
            <a:ext cx="11690253" cy="5691016"/>
          </a:xfrm>
        </p:spPr>
        <p:txBody>
          <a:bodyPr>
            <a:normAutofit lnSpcReduction="10000"/>
          </a:bodyPr>
          <a:lstStyle/>
          <a:p>
            <a:r>
              <a:rPr lang="en-US" dirty="0"/>
              <a:t>The noncovalent forces through which substrates and other molecules bind to enzymes are similar in character to the forces that dictate the conformations of the proteins themselves: Both involve van der Waals, electrostatic, hydrogen bonding, and hydrophobic interactions.  Substrate-binding site consists of an indentation or cleft on the surface of an enzyme molecule that is complementary in shape to the substrate (geometric complementarity). </a:t>
            </a:r>
            <a:endParaRPr lang="en-US" dirty="0"/>
          </a:p>
          <a:p>
            <a:r>
              <a:rPr lang="en-US" dirty="0"/>
              <a:t>Amino acid residues that form the binding site are arranged to interact specifically with the substrate in an at tractive manner (electronic complementarity). Molecules that differ in shape or functional group distribution from the substrate cannot productively bind to the enzyme; they cannot form enzyme–substrate complexes that lead to the formation of products. The substrate binding site may, in accordance with the lock-and-key hypothesis, exist in the absence of bound substrate or it may, as suggested by the induced-fit hypothesis, form about the substrate as it binds to the enzyme.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tretch>
            <a:fillRect/>
          </a:stretch>
        </p:blipFill>
        <p:spPr>
          <a:xfrm>
            <a:off x="546965" y="428528"/>
            <a:ext cx="4559608" cy="6000943"/>
          </a:xfrm>
          <a:prstGeom prst="rect">
            <a:avLst/>
          </a:prstGeom>
        </p:spPr>
      </p:pic>
      <p:pic>
        <p:nvPicPr>
          <p:cNvPr id="5" name="Picture 4"/>
          <p:cNvPicPr>
            <a:picLocks noChangeAspect="1"/>
          </p:cNvPicPr>
          <p:nvPr/>
        </p:nvPicPr>
        <p:blipFill>
          <a:blip r:embed="rId2"/>
          <a:stretch>
            <a:fillRect/>
          </a:stretch>
        </p:blipFill>
        <p:spPr>
          <a:xfrm>
            <a:off x="5950633" y="447923"/>
            <a:ext cx="4836429" cy="58122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06437"/>
            <a:ext cx="10515600" cy="5670526"/>
          </a:xfrm>
        </p:spPr>
        <p:txBody>
          <a:bodyPr/>
          <a:lstStyle/>
          <a:p>
            <a:r>
              <a:rPr lang="en-US" dirty="0"/>
              <a:t>Enzymes are highly specific both in binding chiral substrates and in catalyzing their reactions. This stereospecificity arises because enzymes, by virtue of their inherent chirality (proteins consist of only L-amino acids),form asymmetric active sites. E.g., trypsin readily hydrolyzes polypeptides composed of L-amino acids but not those consisting of D amino acids. Likewise, the enzymes involved with glucose metabolism are specific for D-glucose residues.</a:t>
            </a:r>
            <a:endParaRPr lang="en-US" dirty="0"/>
          </a:p>
          <a:p>
            <a:r>
              <a:rPr lang="en-US" dirty="0"/>
              <a:t>Enzymes vary considerably in their degree of geometric specificity. A few enzymes are absolutely specific for only one compound. Most enzymes, however, catalyze the reactions of a small range of related compounds.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Reference:</a:t>
            </a:r>
            <a:endParaRPr lang="en-US" dirty="0"/>
          </a:p>
          <a:p>
            <a:r>
              <a:rPr lang="en-US" dirty="0"/>
              <a:t>Biochemistry- Voet &amp; Voet</a:t>
            </a:r>
            <a:endParaRPr lang="en-US" dirty="0"/>
          </a:p>
          <a:p>
            <a:r>
              <a:rPr lang="en-US" dirty="0"/>
              <a:t>Molecular Cell biology- Lodish, Darnell</a:t>
            </a:r>
            <a:endParaRPr lang="en-US" dirty="0"/>
          </a:p>
          <a:p>
            <a:r>
              <a:rPr lang="en-US" dirty="0"/>
              <a:t>Biochemistry- </a:t>
            </a:r>
            <a:r>
              <a:rPr lang="en-US" dirty="0" err="1"/>
              <a:t>Stryer</a:t>
            </a:r>
            <a:endParaRPr lang="en-US" dirty="0"/>
          </a:p>
          <a:p>
            <a:endParaRPr lang="en-US" dirty="0"/>
          </a:p>
          <a:p>
            <a:pPr marL="0" indent="0">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4748</Words>
  <Application>WPS Presentation</Application>
  <PresentationFormat>Widescreen</PresentationFormat>
  <Paragraphs>55</Paragraphs>
  <Slides>14</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14</vt:i4>
      </vt:variant>
    </vt:vector>
  </HeadingPairs>
  <TitlesOfParts>
    <vt:vector size="23" baseType="lpstr">
      <vt:lpstr>Arial</vt:lpstr>
      <vt:lpstr>SimSun</vt:lpstr>
      <vt:lpstr>Wingdings</vt:lpstr>
      <vt:lpstr>Arial Black</vt:lpstr>
      <vt:lpstr>Calibri</vt:lpstr>
      <vt:lpstr>Microsoft YaHei</vt:lpstr>
      <vt:lpstr>Arial Unicode MS</vt:lpstr>
      <vt:lpstr>Calibri Light</vt:lpstr>
      <vt:lpstr>Office Theme</vt:lpstr>
      <vt:lpstr>Enzymes Part-1</vt:lpstr>
      <vt:lpstr>Introduction of Enzymes</vt:lpstr>
      <vt:lpstr>Apoenzyme &amp; Holoenzyme</vt:lpstr>
      <vt:lpstr>PowerPoint 演示文稿</vt:lpstr>
      <vt:lpstr>PowerPoint 演示文稿</vt:lpstr>
      <vt:lpstr>Classification of Enzymes</vt:lpstr>
      <vt:lpstr>PowerPoint 演示文稿</vt:lpstr>
      <vt:lpstr>PowerPoint 演示文稿</vt:lpstr>
      <vt:lpstr>PowerPoint 演示文稿</vt:lpstr>
      <vt:lpstr>PowerPoint 演示文稿</vt:lpstr>
      <vt:lpstr>SUBSTRATE SPECIFICITY</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sonali saha</dc:creator>
  <cp:lastModifiedBy>prtgc</cp:lastModifiedBy>
  <cp:revision>4</cp:revision>
  <dcterms:created xsi:type="dcterms:W3CDTF">2025-04-14T04:47:00Z</dcterms:created>
  <dcterms:modified xsi:type="dcterms:W3CDTF">2026-09-28T08:33:38Z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EDB9E29F2DCF4CED82627611A666D29B_13</vt:lpwstr>
  </property>
  <property fmtid="{D5CDD505-2E9C-101B-9397-08002B2CF9AE}" pid="3" name="KSOProductBuildVer">
    <vt:lpwstr>1033-12.1.0.28485</vt:lpwstr>
  </property>
</Properties>
</file>